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A6DED4A1-D394-4A2A-A807-B174624D96F2}" type="datetimeFigureOut">
              <a:rPr lang="en-US" smtClean="0"/>
              <a:t>10/2/2018</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8922CA3-F727-4D95-A717-C109554E523B}"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A6DED4A1-D394-4A2A-A807-B174624D96F2}" type="datetimeFigureOut">
              <a:rPr lang="en-US" smtClean="0"/>
              <a:t>10/2/2018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8922CA3-F727-4D95-A717-C109554E523B}" type="slidenum">
              <a:rPr lang="en-US" smtClean="0"/>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A6DED4A1-D394-4A2A-A807-B174624D96F2}" type="datetimeFigureOut">
              <a:rPr lang="en-US" smtClean="0"/>
              <a:t>10/3/2018</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78922CA3-F727-4D95-A717-C109554E523B}"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A6DED4A1-D394-4A2A-A807-B174624D96F2}" type="datetimeFigureOut">
              <a:rPr lang="en-US" smtClean="0"/>
              <a:t>10/3/2018</a:t>
            </a:fld>
            <a:endParaRPr lang="en-US"/>
          </a:p>
        </p:txBody>
      </p:sp>
      <p:sp>
        <p:nvSpPr>
          <p:cNvPr id="10" name="Slide Number Placeholder 9"/>
          <p:cNvSpPr>
            <a:spLocks noGrp="1"/>
          </p:cNvSpPr>
          <p:nvPr>
            <p:ph type="sldNum" sz="quarter" idx="16"/>
          </p:nvPr>
        </p:nvSpPr>
        <p:spPr/>
        <p:txBody>
          <a:bodyPr rtlCol="0"/>
          <a:lstStyle/>
          <a:p>
            <a:fld id="{78922CA3-F727-4D95-A717-C109554E523B}"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A6DED4A1-D394-4A2A-A807-B174624D96F2}" type="datetimeFigureOut">
              <a:rPr lang="en-US" smtClean="0"/>
              <a:t>10/3/2018</a:t>
            </a:fld>
            <a:endParaRPr lang="en-US"/>
          </a:p>
        </p:txBody>
      </p:sp>
      <p:sp>
        <p:nvSpPr>
          <p:cNvPr id="12" name="Slide Number Placeholder 11"/>
          <p:cNvSpPr>
            <a:spLocks noGrp="1"/>
          </p:cNvSpPr>
          <p:nvPr>
            <p:ph type="sldNum" sz="quarter" idx="16"/>
          </p:nvPr>
        </p:nvSpPr>
        <p:spPr/>
        <p:txBody>
          <a:bodyPr rtlCol="0"/>
          <a:lstStyle/>
          <a:p>
            <a:fld id="{78922CA3-F727-4D95-A717-C109554E523B}"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6DED4A1-D394-4A2A-A807-B174624D96F2}" type="datetimeFigureOut">
              <a:rPr lang="en-US" smtClean="0"/>
              <a:t>10/3/2018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78922CA3-F727-4D95-A717-C109554E523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DED4A1-D394-4A2A-A807-B174624D96F2}" type="datetimeFigureOut">
              <a:rPr lang="en-US" smtClean="0"/>
              <a:t>10/3/2018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78922CA3-F727-4D95-A717-C109554E523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A6DED4A1-D394-4A2A-A807-B174624D96F2}" type="datetimeFigureOut">
              <a:rPr lang="en-US" smtClean="0"/>
              <a:t>10/3/2018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78922CA3-F727-4D95-A717-C109554E523B}" type="slidenum">
              <a:rPr lang="en-US" smtClean="0"/>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A6DED4A1-D394-4A2A-A807-B174624D96F2}" type="datetimeFigureOut">
              <a:rPr lang="en-US" smtClean="0"/>
              <a:t>10/3/2018</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78922CA3-F727-4D95-A717-C109554E523B}" type="slidenum">
              <a:rPr lang="en-US" smtClean="0"/>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6DED4A1-D394-4A2A-A807-B174624D96F2}" type="datetimeFigureOut">
              <a:rPr lang="en-US" smtClean="0"/>
              <a:t>10/3/2018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922CA3-F727-4D95-A717-C109554E523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A6DED4A1-D394-4A2A-A807-B174624D96F2}" type="datetimeFigureOut">
              <a:rPr lang="en-US" smtClean="0"/>
              <a:t>10/3/2018</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8922CA3-F727-4D95-A717-C109554E523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A6DED4A1-D394-4A2A-A807-B174624D96F2}" type="datetimeFigureOut">
              <a:rPr lang="en-US" smtClean="0"/>
              <a:t>10/2/2018</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78922CA3-F727-4D95-A717-C109554E523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Maple Syrup War</a:t>
            </a:r>
            <a:endParaRPr lang="en-US" dirty="0"/>
          </a:p>
        </p:txBody>
      </p:sp>
      <p:sp>
        <p:nvSpPr>
          <p:cNvPr id="3" name="Subtitle 2"/>
          <p:cNvSpPr>
            <a:spLocks noGrp="1"/>
          </p:cNvSpPr>
          <p:nvPr>
            <p:ph type="subTitle" idx="1"/>
          </p:nvPr>
        </p:nvSpPr>
        <p:spPr/>
        <p:txBody>
          <a:bodyPr/>
          <a:lstStyle/>
          <a:p>
            <a:r>
              <a:rPr lang="en-US" dirty="0" smtClean="0"/>
              <a:t>Economic and Political Implications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New tariffs introduced by the Trump administration led to Canada developing its own proposed duties.</a:t>
            </a:r>
          </a:p>
          <a:p>
            <a:r>
              <a:rPr lang="en-US" dirty="0" smtClean="0"/>
              <a:t>Maple syrup is considered highly important to Canada as it holds national importance.</a:t>
            </a:r>
          </a:p>
          <a:p>
            <a:r>
              <a:rPr lang="en-US" dirty="0" smtClean="0"/>
              <a:t>Maple syrup also offers significant economic contribution as Canada is the largest producer of the product.</a:t>
            </a:r>
          </a:p>
          <a:p>
            <a:r>
              <a:rPr lang="en-US" dirty="0" smtClean="0"/>
              <a:t>Quebec, the second largest province in the country, produces 71 percent of the global production, representing $800 million worth of maple syrup as of 2017.</a:t>
            </a:r>
          </a:p>
          <a:p>
            <a:r>
              <a:rPr lang="en-US" dirty="0" smtClean="0"/>
              <a:t>This notable economic value has led to the U.S government attempting to gain a stronger foothold in the maple syrup industry.</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Motive</a:t>
            </a:r>
            <a:endParaRPr lang="en-US" dirty="0"/>
          </a:p>
        </p:txBody>
      </p:sp>
      <p:sp>
        <p:nvSpPr>
          <p:cNvPr id="3" name="Content Placeholder 2"/>
          <p:cNvSpPr>
            <a:spLocks noGrp="1"/>
          </p:cNvSpPr>
          <p:nvPr>
            <p:ph sz="quarter" idx="1"/>
          </p:nvPr>
        </p:nvSpPr>
        <p:spPr/>
        <p:txBody>
          <a:bodyPr>
            <a:normAutofit/>
          </a:bodyPr>
          <a:lstStyle/>
          <a:p>
            <a:r>
              <a:rPr lang="en-US" dirty="0" smtClean="0"/>
              <a:t>The tariff on maple syrup is a primary reason why the dispute between the two countries continues to simmer.</a:t>
            </a:r>
          </a:p>
          <a:p>
            <a:r>
              <a:rPr lang="en-US" dirty="0" smtClean="0"/>
              <a:t>Canada long enjoyed a dominant position in the industry but now faces the threat of American production of higher levels.</a:t>
            </a:r>
          </a:p>
          <a:p>
            <a:r>
              <a:rPr lang="en-US" dirty="0" smtClean="0"/>
              <a:t>American states in 2017 tapped maple tress at a rate of four times the rate of Canadian provinces.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Increased Popularity in America</a:t>
            </a:r>
            <a:endParaRPr lang="en-US" dirty="0"/>
          </a:p>
        </p:txBody>
      </p:sp>
      <p:sp>
        <p:nvSpPr>
          <p:cNvPr id="3" name="Content Placeholder 2"/>
          <p:cNvSpPr>
            <a:spLocks noGrp="1"/>
          </p:cNvSpPr>
          <p:nvPr>
            <p:ph sz="quarter" idx="1"/>
          </p:nvPr>
        </p:nvSpPr>
        <p:spPr/>
        <p:txBody>
          <a:bodyPr>
            <a:normAutofit/>
          </a:bodyPr>
          <a:lstStyle/>
          <a:p>
            <a:r>
              <a:rPr lang="en-US" dirty="0" smtClean="0"/>
              <a:t>The sustained efforts to out-produce Canada is influenced by the decreased popularity of corn-based syrup.</a:t>
            </a:r>
          </a:p>
          <a:p>
            <a:r>
              <a:rPr lang="en-US" dirty="0" smtClean="0"/>
              <a:t>Maple syrup sales have increased in recent times as more people favor naturally sweet maple syrup over corn-based syrup.</a:t>
            </a:r>
          </a:p>
          <a:p>
            <a:r>
              <a:rPr lang="en-US" dirty="0" smtClean="0"/>
              <a:t>With an income of approximately $800 million in 2017, Canada received huge returns which the U.S government is attempting to eat into.</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Policy Formulation</a:t>
            </a:r>
            <a:endParaRPr lang="en-US" dirty="0"/>
          </a:p>
        </p:txBody>
      </p:sp>
      <p:sp>
        <p:nvSpPr>
          <p:cNvPr id="3" name="Content Placeholder 2"/>
          <p:cNvSpPr>
            <a:spLocks noGrp="1"/>
          </p:cNvSpPr>
          <p:nvPr>
            <p:ph sz="quarter" idx="1"/>
          </p:nvPr>
        </p:nvSpPr>
        <p:spPr/>
        <p:txBody>
          <a:bodyPr>
            <a:normAutofit fontScale="85000" lnSpcReduction="10000"/>
          </a:bodyPr>
          <a:lstStyle/>
          <a:p>
            <a:r>
              <a:rPr lang="en-US" dirty="0" smtClean="0"/>
              <a:t>For the U.S government to compete effectively with Canada, there is a need to establish a maple syrup federation similar to the one which controls the large scale production in Quebec province and Canada in general.</a:t>
            </a:r>
          </a:p>
          <a:p>
            <a:r>
              <a:rPr lang="en-US" dirty="0" smtClean="0"/>
              <a:t>Canada’s foreign ministry noted that the new tariffs were the strongest trade action taken by Canada in the post-war era.</a:t>
            </a:r>
          </a:p>
          <a:p>
            <a:r>
              <a:rPr lang="en-US" dirty="0" smtClean="0"/>
              <a:t>The shift in policy reflects changing attitudes in government towards trade actions made by the U.S government.</a:t>
            </a:r>
          </a:p>
          <a:p>
            <a:r>
              <a:rPr lang="en-US" dirty="0" smtClean="0"/>
              <a:t>Canada was witnessing a steady decline in the industry and it was necessary to rectify the situation.</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Quebec Situation</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The province is the single largest producer of maple syrup in the world, accounting for 71 percent of the global population.</a:t>
            </a:r>
          </a:p>
          <a:p>
            <a:r>
              <a:rPr lang="en-US" dirty="0" smtClean="0"/>
              <a:t>The main challenge faced by Quebec producers is that a significant number of them cannot sell their syrup freely.</a:t>
            </a:r>
          </a:p>
          <a:p>
            <a:r>
              <a:rPr lang="en-US" dirty="0" smtClean="0"/>
              <a:t>The local industry is controlled  closely by the Federation of Quebec Maple Syrup Producers (FPAQ).</a:t>
            </a:r>
          </a:p>
          <a:p>
            <a:r>
              <a:rPr lang="en-US" dirty="0" smtClean="0"/>
              <a:t>The federation is responsible for selling maple syrup on the wholesale market, and exporting it outside the province.</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Quebec Situation (continued)</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Considering the huge amounts of maple syrup produced in Quebec, it effectively means that FPAQ controls the global industry.</a:t>
            </a:r>
          </a:p>
          <a:p>
            <a:r>
              <a:rPr lang="en-US" dirty="0" smtClean="0"/>
              <a:t>Being a single entity charged with overseeing such an important production region, FPAQ imposes strict regulations on its producers.</a:t>
            </a:r>
          </a:p>
          <a:p>
            <a:r>
              <a:rPr lang="en-US" dirty="0" smtClean="0"/>
              <a:t>Producers are only allowed to independently sell cans of less than 5 liters to visitors on their farm.</a:t>
            </a:r>
          </a:p>
          <a:p>
            <a:r>
              <a:rPr lang="en-US" dirty="0" smtClean="0"/>
              <a:t>Independent sales by syrup producers represent only 10 percent of total maple syrup sales in the region.</a:t>
            </a:r>
          </a:p>
          <a:p>
            <a:r>
              <a:rPr lang="en-US" dirty="0" smtClean="0"/>
              <a:t>Producers can sell to local supermarkets but have to play 12 cents per pound as commission to the federation.</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FPAQ Effect</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When the federation initially got its powers, prices were low and inconsistent sales characterized the market.</a:t>
            </a:r>
          </a:p>
          <a:p>
            <a:r>
              <a:rPr lang="en-US" dirty="0" smtClean="0"/>
              <a:t>FPAQ stabilized prices and set prices with authorized buyers.</a:t>
            </a:r>
          </a:p>
          <a:p>
            <a:r>
              <a:rPr lang="en-US" dirty="0" smtClean="0"/>
              <a:t>Demand and prices improved, leading to the current situation where maple syrup is sold at 13 times the price of oil.</a:t>
            </a:r>
          </a:p>
          <a:p>
            <a:r>
              <a:rPr lang="en-US" dirty="0" smtClean="0"/>
              <a:t>FPAQ imposed production quotas to avoid having surplus product which would otherwise remain unsold and create losses for producers.</a:t>
            </a:r>
          </a:p>
          <a:p>
            <a:r>
              <a:rPr lang="en-US" dirty="0" smtClean="0"/>
              <a:t>Under current regulation, 15 percent of syrup is taken into the reserves and payment is only made years later when it is sold.</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FDA Factor</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The US Food and Drug Administration (FDA) introduced a requirement that naturally occurring sugars should be listed as added sugars.</a:t>
            </a:r>
          </a:p>
          <a:p>
            <a:r>
              <a:rPr lang="en-US" dirty="0" smtClean="0"/>
              <a:t>This move created discontent as it negates the public perception of maple syrup as naturally sweet syrup.</a:t>
            </a:r>
          </a:p>
          <a:p>
            <a:r>
              <a:rPr lang="en-US" dirty="0" smtClean="0"/>
              <a:t>Producers saw the move as bureaucratic actions by the US government aimed at damaging consumer satisfaction with the product.</a:t>
            </a:r>
          </a:p>
          <a:p>
            <a:r>
              <a:rPr lang="en-US" dirty="0" smtClean="0"/>
              <a:t>Food labeling requirements and trade tariffs are bureaucratic factors which show how the maple syrup war is being fought at the highest levels of government.</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Internal Conflict</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The maple syrup war extends to disputes between producers and the federation.</a:t>
            </a:r>
          </a:p>
          <a:p>
            <a:r>
              <a:rPr lang="en-US" dirty="0" smtClean="0"/>
              <a:t>The federation is characterized by autocratic leadership and use of fear tactics to make members comply with the policies of the federation.</a:t>
            </a:r>
          </a:p>
          <a:p>
            <a:r>
              <a:rPr lang="en-US" dirty="0" smtClean="0"/>
              <a:t>The federation is noted for its strict approach to business and has been known to seize syrup of individual producers or fine them heavily for not adhering to federation policies.</a:t>
            </a:r>
          </a:p>
          <a:p>
            <a:r>
              <a:rPr lang="en-US" dirty="0" smtClean="0"/>
              <a:t>Producers have to participate in the mandatory distribution system or face retaliation from the federation.</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There is a need to introduce less strict regulations in the maple syrup industry.</a:t>
            </a:r>
          </a:p>
          <a:p>
            <a:r>
              <a:rPr lang="en-US" dirty="0" smtClean="0"/>
              <a:t>Bureaucracy will negatively affect both Canadian and US markets if the two countries continue to involve politics in maple syrup production.</a:t>
            </a:r>
          </a:p>
          <a:p>
            <a:r>
              <a:rPr lang="en-US" dirty="0" smtClean="0"/>
              <a:t>The maple syrup war is characterized by economic and political factors. </a:t>
            </a:r>
          </a:p>
          <a:p>
            <a:r>
              <a:rPr lang="en-US" dirty="0" smtClean="0"/>
              <a:t>The economic battles are waged among producers, FPAQ and the financial divisions of both governments. The political battles are being waged in the highest levels of governments as both countries want to dominate trade involving this product.</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normAutofit fontScale="70000" lnSpcReduction="20000"/>
          </a:bodyPr>
          <a:lstStyle/>
          <a:p>
            <a:r>
              <a:rPr lang="en-US" dirty="0"/>
              <a:t>Blanton, R. G., Early, B., &amp; Peksen, D. (2018). Out of the shadows or into the dark? Economic openness, IMF programs, and the growth of shadow economies. </a:t>
            </a:r>
            <a:r>
              <a:rPr lang="en-US" i="1" dirty="0"/>
              <a:t>The Review of International Organizations</a:t>
            </a:r>
            <a:r>
              <a:rPr lang="en-US" dirty="0"/>
              <a:t>, </a:t>
            </a:r>
            <a:r>
              <a:rPr lang="en-US" i="1" dirty="0"/>
              <a:t>13</a:t>
            </a:r>
            <a:r>
              <a:rPr lang="en-US" dirty="0"/>
              <a:t>(2), 309-333. </a:t>
            </a:r>
          </a:p>
          <a:p>
            <a:r>
              <a:rPr lang="en-US" dirty="0"/>
              <a:t>Farrell, M. L., &amp; Chabot, B. F. (2016). Assessing the growth potential and economic impact of the US maple syrup industry. </a:t>
            </a:r>
            <a:r>
              <a:rPr lang="en-US" i="1" dirty="0"/>
              <a:t>Journal of Agriculture, Food Systems, and Community Development</a:t>
            </a:r>
            <a:r>
              <a:rPr lang="en-US" dirty="0"/>
              <a:t>, </a:t>
            </a:r>
            <a:r>
              <a:rPr lang="en-US" i="1" dirty="0"/>
              <a:t>2</a:t>
            </a:r>
            <a:r>
              <a:rPr lang="en-US" dirty="0"/>
              <a:t>(2), 11-27. </a:t>
            </a:r>
          </a:p>
          <a:p>
            <a:r>
              <a:rPr lang="en-US" dirty="0"/>
              <a:t>Gagné, I. (2008). Maple Syrup Production in Quebec: Farmer Self Determination for Market Control. </a:t>
            </a:r>
            <a:r>
              <a:rPr lang="en-US" i="1" dirty="0"/>
              <a:t>IIED Re-governing Markets Innovative Policy Series (Londres: IIED)</a:t>
            </a:r>
            <a:r>
              <a:rPr lang="en-US" dirty="0"/>
              <a:t>.</a:t>
            </a:r>
          </a:p>
          <a:p>
            <a:r>
              <a:rPr lang="en-US" dirty="0"/>
              <a:t>McConnell, T. E., &amp; Graham, G. W. (2016). History of Northeastern US maple syrup price trends. </a:t>
            </a:r>
            <a:r>
              <a:rPr lang="en-US" i="1" dirty="0"/>
              <a:t>Forest Products Journal</a:t>
            </a:r>
            <a:r>
              <a:rPr lang="en-US" dirty="0"/>
              <a:t>, </a:t>
            </a:r>
            <a:r>
              <a:rPr lang="en-US" i="1" dirty="0"/>
              <a:t>66</a:t>
            </a:r>
            <a:r>
              <a:rPr lang="en-US" dirty="0"/>
              <a:t>(1), 106-112. </a:t>
            </a:r>
          </a:p>
          <a:p>
            <a:r>
              <a:rPr lang="en-US" dirty="0"/>
              <a:t>Whitney, G. G., &amp; Upmeyer, M. M. (2004). Sweet trees, sour circumstances: The long search for sustainability in the North American maple products industry. </a:t>
            </a:r>
            <a:r>
              <a:rPr lang="en-US" i="1" dirty="0"/>
              <a:t>Forest Ecology and Management</a:t>
            </a:r>
            <a:r>
              <a:rPr lang="en-US" dirty="0"/>
              <a:t>, </a:t>
            </a:r>
            <a:r>
              <a:rPr lang="en-US" i="1" dirty="0"/>
              <a:t>200</a:t>
            </a:r>
            <a:r>
              <a:rPr lang="en-US" dirty="0"/>
              <a:t>(1-3), 313-333</a:t>
            </a:r>
            <a:r>
              <a:rPr lang="en-US" dirty="0" smtClean="0"/>
              <a:t>. </a:t>
            </a:r>
            <a:endParaRPr lang="en-US" dirty="0"/>
          </a:p>
          <a:p>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50</TotalTime>
  <Words>920</Words>
  <Application>Microsoft Office PowerPoint</Application>
  <PresentationFormat>On-screen Show (4:3)</PresentationFormat>
  <Paragraphs>59</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Median</vt:lpstr>
      <vt:lpstr>Maple Syrup War</vt:lpstr>
      <vt:lpstr>Introduction</vt:lpstr>
      <vt:lpstr>Financial Motive</vt:lpstr>
      <vt:lpstr>Increased Popularity in America</vt:lpstr>
      <vt:lpstr>Policy Formulation</vt:lpstr>
      <vt:lpstr>Quebec Situation</vt:lpstr>
      <vt:lpstr>Quebec Situation (continued)</vt:lpstr>
      <vt:lpstr>FPAQ Effect</vt:lpstr>
      <vt:lpstr>FDA Factor</vt:lpstr>
      <vt:lpstr>Internal Conflict</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Maple Syrup War</dc:title>
  <dc:creator>USER</dc:creator>
  <cp:lastModifiedBy>USER</cp:lastModifiedBy>
  <cp:revision>1</cp:revision>
  <dcterms:created xsi:type="dcterms:W3CDTF">2018-10-02T20:33:48Z</dcterms:created>
  <dcterms:modified xsi:type="dcterms:W3CDTF">2018-10-02T21:24:05Z</dcterms:modified>
</cp:coreProperties>
</file>